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7" r:id="rId3"/>
    <p:sldId id="261" r:id="rId4"/>
    <p:sldId id="258" r:id="rId5"/>
    <p:sldId id="268" r:id="rId6"/>
    <p:sldId id="279" r:id="rId7"/>
    <p:sldId id="269" r:id="rId8"/>
    <p:sldId id="270" r:id="rId9"/>
    <p:sldId id="272" r:id="rId10"/>
    <p:sldId id="273" r:id="rId11"/>
    <p:sldId id="271" r:id="rId12"/>
    <p:sldId id="274" r:id="rId13"/>
    <p:sldId id="275" r:id="rId14"/>
    <p:sldId id="276" r:id="rId15"/>
    <p:sldId id="277" r:id="rId16"/>
    <p:sldId id="278" r:id="rId17"/>
    <p:sldId id="265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2EBC"/>
    <a:srgbClr val="7A4791"/>
    <a:srgbClr val="8E68DA"/>
    <a:srgbClr val="AA8DE3"/>
    <a:srgbClr val="E5BADD"/>
    <a:srgbClr val="603B89"/>
    <a:srgbClr val="391C72"/>
    <a:srgbClr val="462B63"/>
    <a:srgbClr val="4600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0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187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FB1B6-3C2A-4B22-83E9-8595476EC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EEBF5B-F22C-4B38-AC08-82FBDAE766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EDA7B5-F7B2-443F-ABA9-66B5082A7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F7CDA2-12C4-465B-94B3-60BF0AC94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D1DD2B-580F-4CCB-9636-3F2A42E16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0743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F96DC0-0B5F-486B-8CA6-001D154C9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FA7632-16AC-4F27-BD60-9C9AD2490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DB784B-7EA9-4E2E-AB01-6D332B8E0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9DBA9C-CDF8-42BE-B2F2-25D0EB22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C724F3-4AAC-46E3-ABC4-E391EB30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908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A0AC887-AEC6-4A7C-89EC-3017BDA12D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23504D-D3AE-43DA-9F33-BFCB6CA2CD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9BE432-E688-4B53-B70D-C485F0B16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97C715-7C39-4204-B2BC-C706811FD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FD4524-C456-4454-BC17-B7B4103E9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623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FFCB6-892D-41BD-8100-D098696AE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0B8EE2-3C2A-46B8-ACCF-1A44D12A6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07CA5-0C85-434A-AA93-4DD1414AE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E90D16-0846-4879-8630-E8598A615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F76A5C-68F2-4360-A556-E746B986C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115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767644-C95D-4BDD-9F7A-266456070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2822A-81D9-483C-A47F-3EE8F9F8A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0774F9-F6DE-468B-99AD-7D6894F83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3C6B20-927A-46CA-84CA-BE257A22B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47A135-535C-4C89-A097-61BBF6481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46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4DC080-FCEB-483A-8A1E-3D7160BE0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B79C83-C69D-4ABE-8C3E-CF1213D2B6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307782-EDA2-4456-8CE2-6F1B891A2D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B20A6D-8A60-400B-BCFB-813B4251C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4DA295-63C9-455A-A8FA-B9E51914F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CA5CB8-8D2B-49F9-9481-ABA224F93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618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06734A-3A1C-453A-A645-87D11A59E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799E42-5F63-476C-AE0F-57B8D2C8B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BFA9C9-C3ED-4619-B0B3-A0D7AC194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482D0C2-2D23-4A4B-AAF3-A06B110346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D7D671-4B8C-471B-B60E-457DF9757C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3D9174-81AB-4190-9BCD-BC360721D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6C28F53-16E0-4FDE-81C3-90059DB54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BED963-6229-4582-B15B-F3ED05D99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960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B1DF24-8573-45E0-907D-39814D23E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1BF293-1857-46A9-AC25-C0962B397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C19B236-A137-415E-818F-FDCD32026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FDF5CD-E74C-4ACE-B4D3-1C4A19E26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035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0F6F367-04A2-466B-9E57-33027CCC4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C1F3A7-7E5F-4568-98F5-18DDBEBF9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9CDFFD-9E25-442E-A685-7EAC08F0E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812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83858-FEE1-48FA-9200-85751FAEB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82671-AE8E-4395-97F2-88195DEF1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71C7805-1CFC-40B6-B013-CA46A173A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255D6A-160F-420F-895C-2A6249E4B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EA9FAB-5A1E-4CD6-9B53-5796E7194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E898BE-8369-4137-87AC-F3C62E48F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22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95802-0750-489E-92A2-8F6546406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CDFB0-FB28-4D33-BD22-9E8376BEFA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FBFF45-6C45-4374-A14D-799DCC6D7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84977A-20A2-4EF8-9ACF-3F10E60FC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B1C645-04C3-4399-B0C0-0C851A1C5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6E04F9-C325-4A9F-9D5D-57A928C23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337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EC3C83-9886-4471-8A69-30E73297A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B341EE-D9AB-4AEB-A7A5-C05634BC4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7DF313-2217-48BA-9F55-2C3F045280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2936B-AC4E-4A18-B62E-377A23375EBB}" type="datetimeFigureOut">
              <a:rPr lang="ko-KR" altLang="en-US" smtClean="0"/>
              <a:t>2024-10-25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45E32F-9FFC-4D05-912D-46E9D315D7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8B63F8-3758-46D6-A513-11A568FA83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9BDC4-65B2-42B4-9DD0-14C8214D9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66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4BA5DA63-A71B-4B05-A560-3A5276F1F9C1}"/>
              </a:ext>
            </a:extLst>
          </p:cNvPr>
          <p:cNvSpPr/>
          <p:nvPr/>
        </p:nvSpPr>
        <p:spPr>
          <a:xfrm rot="19797344">
            <a:off x="5145575" y="112698"/>
            <a:ext cx="6103974" cy="2014312"/>
          </a:xfrm>
          <a:prstGeom prst="flowChartTerminator">
            <a:avLst/>
          </a:prstGeom>
          <a:solidFill>
            <a:srgbClr val="AA8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8A36CDF2-8430-46BC-B244-FFCB45ADFCCC}"/>
              </a:ext>
            </a:extLst>
          </p:cNvPr>
          <p:cNvSpPr/>
          <p:nvPr/>
        </p:nvSpPr>
        <p:spPr>
          <a:xfrm rot="19797344">
            <a:off x="2957766" y="2997039"/>
            <a:ext cx="11499826" cy="3814135"/>
          </a:xfrm>
          <a:prstGeom prst="flowChartTerminator">
            <a:avLst/>
          </a:prstGeom>
          <a:solidFill>
            <a:srgbClr val="8E6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  <a:endParaRPr lang="en-US" altLang="ko-KR" sz="14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2507D04-5488-455F-A453-0BD07B7A8FAA}"/>
              </a:ext>
            </a:extLst>
          </p:cNvPr>
          <p:cNvGrpSpPr/>
          <p:nvPr/>
        </p:nvGrpSpPr>
        <p:grpSpPr>
          <a:xfrm>
            <a:off x="9278520" y="5079874"/>
            <a:ext cx="2913480" cy="1403655"/>
            <a:chOff x="385948" y="4948989"/>
            <a:chExt cx="4979953" cy="1403655"/>
          </a:xfrm>
        </p:grpSpPr>
        <p:sp>
          <p:nvSpPr>
            <p:cNvPr id="9" name="액자 8">
              <a:extLst>
                <a:ext uri="{FF2B5EF4-FFF2-40B4-BE49-F238E27FC236}">
                  <a16:creationId xmlns:a16="http://schemas.microsoft.com/office/drawing/2014/main" id="{382C7CB1-6CD5-49E3-AAB0-D1800B39F609}"/>
                </a:ext>
              </a:extLst>
            </p:cNvPr>
            <p:cNvSpPr/>
            <p:nvPr/>
          </p:nvSpPr>
          <p:spPr>
            <a:xfrm>
              <a:off x="385948" y="4948989"/>
              <a:ext cx="4532562" cy="1403655"/>
            </a:xfrm>
            <a:prstGeom prst="frame">
              <a:avLst>
                <a:gd name="adj1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30000"/>
                </a:lnSpc>
              </a:pPr>
              <a:r>
                <a:rPr lang="ko-KR" altLang="en-US" sz="1400" dirty="0">
                  <a:solidFill>
                    <a:schemeClr val="bg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    </a:t>
              </a:r>
              <a:endParaRPr lang="ko-KR" altLang="en-US" sz="14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74E2A40-036C-4AF7-998C-53A8C616D548}"/>
                </a:ext>
              </a:extLst>
            </p:cNvPr>
            <p:cNvSpPr txBox="1"/>
            <p:nvPr/>
          </p:nvSpPr>
          <p:spPr>
            <a:xfrm>
              <a:off x="535919" y="5052191"/>
              <a:ext cx="4829982" cy="1132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b="1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성신여자대학교</a:t>
              </a:r>
              <a:endParaRPr lang="en-US" altLang="ko-KR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>
                <a:lnSpc>
                  <a:spcPct val="130000"/>
                </a:lnSpc>
              </a:pPr>
              <a:r>
                <a:rPr lang="ko-KR" altLang="en-US" b="1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경영학과</a:t>
              </a:r>
              <a:endParaRPr lang="en-US" altLang="ko-KR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>
                <a:lnSpc>
                  <a:spcPct val="130000"/>
                </a:lnSpc>
              </a:pPr>
              <a:r>
                <a:rPr lang="ko-KR" altLang="en-US" b="1" dirty="0" err="1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김난영</a:t>
              </a:r>
              <a:endParaRPr lang="ko-KR" altLang="en-US" sz="1400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1</a:t>
            </a:r>
            <a:endParaRPr lang="ko-KR" altLang="en-US" sz="1400" dirty="0"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0259726-4952-413C-87AA-30F1B7F0D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2" y="675908"/>
            <a:ext cx="4136219" cy="165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91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10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582190" y="1468972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22ABB2-3099-4580-AC06-3637076BD00E}"/>
              </a:ext>
            </a:extLst>
          </p:cNvPr>
          <p:cNvSpPr txBox="1"/>
          <p:nvPr/>
        </p:nvSpPr>
        <p:spPr>
          <a:xfrm>
            <a:off x="456063" y="770091"/>
            <a:ext cx="9660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글로벌 기업탐방 프로그램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469526-2775-4048-BBD3-258C04B1D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48" y="1498077"/>
            <a:ext cx="3482668" cy="490602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6AF607C-B7D2-40D5-A71E-3A98D06A7FE3}"/>
              </a:ext>
            </a:extLst>
          </p:cNvPr>
          <p:cNvGrpSpPr/>
          <p:nvPr/>
        </p:nvGrpSpPr>
        <p:grpSpPr>
          <a:xfrm>
            <a:off x="4225491" y="1841463"/>
            <a:ext cx="6798092" cy="4135980"/>
            <a:chOff x="4083269" y="978522"/>
            <a:chExt cx="7722783" cy="317407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AB6B5C-4E32-4BDC-A415-44E85AAF27B8}"/>
                </a:ext>
              </a:extLst>
            </p:cNvPr>
            <p:cNvSpPr txBox="1"/>
            <p:nvPr/>
          </p:nvSpPr>
          <p:spPr>
            <a:xfrm>
              <a:off x="4083269" y="978522"/>
              <a:ext cx="772278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400" b="1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기업 탐방 국가</a:t>
              </a:r>
              <a:endParaRPr lang="en-US" altLang="ko-KR" sz="2400" b="1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  <a:p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- 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영미</a:t>
              </a:r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 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유럽권 </a:t>
              </a:r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: 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미국</a:t>
              </a:r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 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캐나다</a:t>
              </a:r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 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폴란드 등</a:t>
              </a:r>
              <a:endParaRPr lang="en-US" altLang="ko-KR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  <a:p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- 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아시아권</a:t>
              </a:r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: </a:t>
              </a:r>
              <a:r>
                <a:rPr lang="ko-KR" altLang="en-US" sz="2400" dirty="0" err="1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배트남</a:t>
              </a:r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인도네시아 등</a:t>
              </a:r>
              <a:endParaRPr lang="en-US" altLang="ko-KR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309585D-B287-42BC-A28F-11B7007A656B}"/>
                </a:ext>
              </a:extLst>
            </p:cNvPr>
            <p:cNvSpPr txBox="1"/>
            <p:nvPr/>
          </p:nvSpPr>
          <p:spPr>
            <a:xfrm>
              <a:off x="4083269" y="3198488"/>
              <a:ext cx="772278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2400" b="1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지원사항 </a:t>
              </a:r>
              <a:r>
                <a:rPr lang="en-US" altLang="ko-KR" sz="2400" b="1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( 1</a:t>
              </a:r>
              <a:r>
                <a:rPr lang="ko-KR" altLang="en-US" sz="2400" b="1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인당 장학금</a:t>
              </a:r>
              <a:r>
                <a:rPr lang="en-US" altLang="ko-KR" sz="2400" b="1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)</a:t>
              </a:r>
            </a:p>
            <a:p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- 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영미</a:t>
              </a:r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 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유럽권</a:t>
              </a:r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: 250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만원</a:t>
              </a:r>
              <a:endParaRPr lang="en-US" altLang="ko-KR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  <a:p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- 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아시아권</a:t>
              </a:r>
              <a:r>
                <a:rPr lang="en-US" altLang="ko-KR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: 150</a:t>
              </a:r>
              <a:r>
                <a:rPr lang="ko-KR" altLang="en-US" sz="2400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만원</a:t>
              </a:r>
              <a:endParaRPr lang="en-US" altLang="ko-KR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9E33FE9-CEC3-4742-94B8-7010B2547E36}"/>
              </a:ext>
            </a:extLst>
          </p:cNvPr>
          <p:cNvSpPr txBox="1"/>
          <p:nvPr/>
        </p:nvSpPr>
        <p:spPr>
          <a:xfrm>
            <a:off x="4225491" y="3385574"/>
            <a:ext cx="781936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기업탐방 기관</a:t>
            </a:r>
            <a:endParaRPr lang="en-US" altLang="ko-KR" sz="2400" b="1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altLang="ko-KR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- </a:t>
            </a:r>
            <a:r>
              <a:rPr lang="ko-KR" altLang="en-US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해당 국가 기업</a:t>
            </a:r>
            <a:r>
              <a:rPr lang="en-US" altLang="ko-KR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</a:t>
            </a:r>
            <a:r>
              <a:rPr lang="ko-KR" altLang="en-US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정부기관</a:t>
            </a:r>
            <a:r>
              <a:rPr lang="en-US" altLang="ko-KR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</a:t>
            </a:r>
            <a:r>
              <a:rPr lang="ko-KR" altLang="en-US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공공기관 포함</a:t>
            </a:r>
            <a:r>
              <a:rPr lang="en-US" altLang="ko-KR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), </a:t>
            </a:r>
            <a:r>
              <a:rPr lang="ko-KR" altLang="en-US" sz="24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연구소 등</a:t>
            </a:r>
            <a:endParaRPr lang="en-US" altLang="ko-KR" sz="2400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457C588-BC06-4380-8901-7621D9984E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352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11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44FDDEAC-2FE6-4BE2-8C13-62E9416E03F7}"/>
              </a:ext>
            </a:extLst>
          </p:cNvPr>
          <p:cNvSpPr txBox="1"/>
          <p:nvPr/>
        </p:nvSpPr>
        <p:spPr>
          <a:xfrm>
            <a:off x="550504" y="886706"/>
            <a:ext cx="5710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장학금</a:t>
            </a: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660503" y="1606786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E5A1BC8D-BE80-494A-8747-C4A8976035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04" y="1701183"/>
            <a:ext cx="10970341" cy="188091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8A71C7F-2EFA-44E1-B965-C480ED49FF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03" y="4545678"/>
            <a:ext cx="10970342" cy="11339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0CEAD95-70D0-4964-9F6E-DC87DC3A0222}"/>
              </a:ext>
            </a:extLst>
          </p:cNvPr>
          <p:cNvSpPr txBox="1"/>
          <p:nvPr/>
        </p:nvSpPr>
        <p:spPr>
          <a:xfrm>
            <a:off x="864942" y="5767987"/>
            <a:ext cx="10378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sunshine: </a:t>
            </a:r>
            <a:r>
              <a:rPr lang="ko-KR" altLang="en-US" dirty="0" err="1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학생진로종합시스템</a:t>
            </a:r>
            <a:r>
              <a:rPr lang="ko-KR" altLang="en-US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-&gt; </a:t>
            </a:r>
            <a:r>
              <a:rPr lang="ko-KR" altLang="en-US" dirty="0" err="1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비교과</a:t>
            </a:r>
            <a:r>
              <a:rPr lang="ko-KR" altLang="en-US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프로그램 및 </a:t>
            </a:r>
            <a:r>
              <a:rPr lang="ko-KR" altLang="en-US" dirty="0" err="1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비교과</a:t>
            </a:r>
            <a:r>
              <a:rPr lang="ko-KR" altLang="en-US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활동</a:t>
            </a:r>
            <a:endParaRPr lang="en-US" altLang="ko-KR" sz="1800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5EB6548-ACA7-4192-A8B8-D8A30D882DDF}"/>
              </a:ext>
            </a:extLst>
          </p:cNvPr>
          <p:cNvSpPr txBox="1"/>
          <p:nvPr/>
        </p:nvSpPr>
        <p:spPr>
          <a:xfrm>
            <a:off x="841464" y="3564030"/>
            <a:ext cx="10378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공인인증영어성적 폐지</a:t>
            </a:r>
            <a:endParaRPr lang="en-US" altLang="ko-KR" sz="1800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A900B9ED-AE4E-4C58-A96F-93C2889697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81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12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582190" y="1468972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22ABB2-3099-4580-AC06-3637076BD00E}"/>
              </a:ext>
            </a:extLst>
          </p:cNvPr>
          <p:cNvSpPr txBox="1"/>
          <p:nvPr/>
        </p:nvSpPr>
        <p:spPr>
          <a:xfrm>
            <a:off x="456063" y="770091"/>
            <a:ext cx="9660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상권 제휴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7B983CA-A5C4-415D-A594-12CF9DAAC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190" y="1563155"/>
            <a:ext cx="4618937" cy="461893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42DA787-10D8-434B-8A77-4A9C57E61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786" y="1564394"/>
            <a:ext cx="4618937" cy="461893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9438DF9-A449-45ED-8E04-1572093918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31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13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582190" y="1468972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22ABB2-3099-4580-AC06-3637076BD00E}"/>
              </a:ext>
            </a:extLst>
          </p:cNvPr>
          <p:cNvSpPr txBox="1"/>
          <p:nvPr/>
        </p:nvSpPr>
        <p:spPr>
          <a:xfrm>
            <a:off x="456063" y="770091"/>
            <a:ext cx="9660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졸업 자격 요건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C0AED83-18B7-41EA-8ECC-8BF27B997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089" y="945537"/>
            <a:ext cx="3671162" cy="529058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1E80BFD-B669-498A-9661-A6EFCDF737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654" y="2902473"/>
            <a:ext cx="3909399" cy="318543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C4E83FF7-F373-49DB-A4D1-37A09388E8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780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14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582190" y="1468972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22ABB2-3099-4580-AC06-3637076BD00E}"/>
              </a:ext>
            </a:extLst>
          </p:cNvPr>
          <p:cNvSpPr txBox="1"/>
          <p:nvPr/>
        </p:nvSpPr>
        <p:spPr>
          <a:xfrm>
            <a:off x="456063" y="770091"/>
            <a:ext cx="9660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졸업 자격 요건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5015C6A-A1A2-4667-ABBC-54F0FC6F1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90" y="3503434"/>
            <a:ext cx="9951509" cy="288445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BEA70A0-84CF-4B44-B98E-0964C124A3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19" t="4025" r="7657" b="81053"/>
          <a:stretch/>
        </p:blipFill>
        <p:spPr>
          <a:xfrm>
            <a:off x="1537094" y="1329266"/>
            <a:ext cx="8276993" cy="209973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06628523-E7E4-4C7D-99A7-C9F0BCB4E265}"/>
              </a:ext>
            </a:extLst>
          </p:cNvPr>
          <p:cNvSpPr/>
          <p:nvPr/>
        </p:nvSpPr>
        <p:spPr>
          <a:xfrm>
            <a:off x="1537093" y="2465961"/>
            <a:ext cx="8276993" cy="26086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8AF1634-3D2D-4D70-9266-79D335561EDD}"/>
              </a:ext>
            </a:extLst>
          </p:cNvPr>
          <p:cNvSpPr/>
          <p:nvPr/>
        </p:nvSpPr>
        <p:spPr>
          <a:xfrm>
            <a:off x="786629" y="3871518"/>
            <a:ext cx="9027458" cy="23237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EB16CF-0EE4-4FEE-9574-D922EEA889AC}"/>
              </a:ext>
            </a:extLst>
          </p:cNvPr>
          <p:cNvSpPr/>
          <p:nvPr/>
        </p:nvSpPr>
        <p:spPr>
          <a:xfrm>
            <a:off x="858823" y="3470713"/>
            <a:ext cx="9027458" cy="23237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8794101-4F0D-46B4-902E-322CD8A289C0}"/>
              </a:ext>
            </a:extLst>
          </p:cNvPr>
          <p:cNvSpPr/>
          <p:nvPr/>
        </p:nvSpPr>
        <p:spPr>
          <a:xfrm>
            <a:off x="786629" y="4766450"/>
            <a:ext cx="3704689" cy="23237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9AB1F40-F3D0-43FB-BA3A-E74281390346}"/>
              </a:ext>
            </a:extLst>
          </p:cNvPr>
          <p:cNvSpPr/>
          <p:nvPr/>
        </p:nvSpPr>
        <p:spPr>
          <a:xfrm>
            <a:off x="786629" y="5467553"/>
            <a:ext cx="9027458" cy="232372"/>
          </a:xfrm>
          <a:prstGeom prst="rect">
            <a:avLst/>
          </a:prstGeom>
          <a:solidFill>
            <a:srgbClr val="FFFF0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6969FC1-B532-4B26-994B-4319C0076F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06"/>
          <a:stretch/>
        </p:blipFill>
        <p:spPr>
          <a:xfrm>
            <a:off x="687291" y="6523598"/>
            <a:ext cx="8010666" cy="266083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8055F798-DEED-4AFA-A317-E7DC28A3D8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11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20" grpId="0" animBg="1"/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15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653469" y="2303161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22ABB2-3099-4580-AC06-3637076BD00E}"/>
              </a:ext>
            </a:extLst>
          </p:cNvPr>
          <p:cNvSpPr txBox="1"/>
          <p:nvPr/>
        </p:nvSpPr>
        <p:spPr>
          <a:xfrm>
            <a:off x="385947" y="1151241"/>
            <a:ext cx="9660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졸업 후 진출 분야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23CC58-7F92-4CC7-A537-72BA8A48DC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35"/>
          <a:stretch/>
        </p:blipFill>
        <p:spPr>
          <a:xfrm>
            <a:off x="653469" y="2829510"/>
            <a:ext cx="10885061" cy="287041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F0794F5-8552-4C35-A0D6-9BB03C4501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999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16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653469" y="2303161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22ABB2-3099-4580-AC06-3637076BD00E}"/>
              </a:ext>
            </a:extLst>
          </p:cNvPr>
          <p:cNvSpPr txBox="1"/>
          <p:nvPr/>
        </p:nvSpPr>
        <p:spPr>
          <a:xfrm>
            <a:off x="385947" y="1151241"/>
            <a:ext cx="9660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졸업 후 진출 분야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95D646E-06AA-4317-8A48-4F110F7FF5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73" b="4984"/>
          <a:stretch/>
        </p:blipFill>
        <p:spPr>
          <a:xfrm>
            <a:off x="1383190" y="2397847"/>
            <a:ext cx="8983895" cy="392274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A942C27-EC7B-4656-8F17-DEEB4889DC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573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1C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4BA5DA63-A71B-4B05-A560-3A5276F1F9C1}"/>
              </a:ext>
            </a:extLst>
          </p:cNvPr>
          <p:cNvSpPr/>
          <p:nvPr/>
        </p:nvSpPr>
        <p:spPr>
          <a:xfrm rot="19797344">
            <a:off x="5145575" y="112698"/>
            <a:ext cx="6103974" cy="2014312"/>
          </a:xfrm>
          <a:prstGeom prst="flowChartTerminator">
            <a:avLst/>
          </a:prstGeom>
          <a:gradFill flip="none" rotWithShape="1">
            <a:gsLst>
              <a:gs pos="0">
                <a:srgbClr val="391C72">
                  <a:shade val="30000"/>
                  <a:satMod val="115000"/>
                </a:srgbClr>
              </a:gs>
              <a:gs pos="50000">
                <a:srgbClr val="391C72">
                  <a:shade val="67500"/>
                  <a:satMod val="115000"/>
                </a:srgbClr>
              </a:gs>
              <a:gs pos="100000">
                <a:srgbClr val="391C72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8A36CDF2-8430-46BC-B244-FFCB45ADFCCC}"/>
              </a:ext>
            </a:extLst>
          </p:cNvPr>
          <p:cNvSpPr/>
          <p:nvPr/>
        </p:nvSpPr>
        <p:spPr>
          <a:xfrm rot="19797344">
            <a:off x="2957766" y="2997039"/>
            <a:ext cx="11499826" cy="3814135"/>
          </a:xfrm>
          <a:prstGeom prst="flowChartTerminator">
            <a:avLst/>
          </a:prstGeom>
          <a:gradFill flip="none" rotWithShape="1">
            <a:gsLst>
              <a:gs pos="0">
                <a:srgbClr val="391C72">
                  <a:shade val="30000"/>
                  <a:satMod val="115000"/>
                </a:srgbClr>
              </a:gs>
              <a:gs pos="50000">
                <a:srgbClr val="391C72">
                  <a:shade val="67500"/>
                  <a:satMod val="115000"/>
                </a:srgbClr>
              </a:gs>
              <a:gs pos="100000">
                <a:srgbClr val="391C72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8B035C9-5DBD-47A4-93CC-022AE4F74618}"/>
              </a:ext>
            </a:extLst>
          </p:cNvPr>
          <p:cNvSpPr txBox="1"/>
          <p:nvPr/>
        </p:nvSpPr>
        <p:spPr>
          <a:xfrm>
            <a:off x="833889" y="3006997"/>
            <a:ext cx="6403473" cy="804387"/>
          </a:xfrm>
          <a:prstGeom prst="rect">
            <a:avLst/>
          </a:prstGeom>
          <a:noFill/>
          <a:ln>
            <a:noFill/>
          </a:ln>
          <a:effectLst>
            <a:outerShdw dist="88900" dir="2340000" algn="tl" rotWithShape="0">
              <a:schemeClr val="tx1">
                <a:alpha val="92000"/>
              </a:scheme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714AB6-FA5A-4782-BB1A-775EDA5DBDE7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  <a:endParaRPr lang="en-US" altLang="ko-KR" sz="14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AB8058B-9A26-467D-8B14-22DABBAA5ECA}"/>
              </a:ext>
            </a:extLst>
          </p:cNvPr>
          <p:cNvGrpSpPr/>
          <p:nvPr/>
        </p:nvGrpSpPr>
        <p:grpSpPr>
          <a:xfrm>
            <a:off x="9278520" y="5079874"/>
            <a:ext cx="2913480" cy="1403655"/>
            <a:chOff x="385948" y="4948989"/>
            <a:chExt cx="4979953" cy="1403655"/>
          </a:xfrm>
        </p:grpSpPr>
        <p:sp>
          <p:nvSpPr>
            <p:cNvPr id="16" name="액자 15">
              <a:extLst>
                <a:ext uri="{FF2B5EF4-FFF2-40B4-BE49-F238E27FC236}">
                  <a16:creationId xmlns:a16="http://schemas.microsoft.com/office/drawing/2014/main" id="{D09D2133-3A4B-4AF2-AB26-542B7EBF7F78}"/>
                </a:ext>
              </a:extLst>
            </p:cNvPr>
            <p:cNvSpPr/>
            <p:nvPr/>
          </p:nvSpPr>
          <p:spPr>
            <a:xfrm>
              <a:off x="385948" y="4948989"/>
              <a:ext cx="4532562" cy="1403655"/>
            </a:xfrm>
            <a:prstGeom prst="frame">
              <a:avLst>
                <a:gd name="adj1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30000"/>
                </a:lnSpc>
              </a:pPr>
              <a:r>
                <a:rPr lang="ko-KR" altLang="en-US" sz="1400" dirty="0">
                  <a:solidFill>
                    <a:schemeClr val="bg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    </a:t>
              </a:r>
              <a:endParaRPr lang="ko-KR" altLang="en-US" sz="1400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BAF4FC9-3E4F-4305-9D11-64AC87113C01}"/>
                </a:ext>
              </a:extLst>
            </p:cNvPr>
            <p:cNvSpPr txBox="1"/>
            <p:nvPr/>
          </p:nvSpPr>
          <p:spPr>
            <a:xfrm>
              <a:off x="535919" y="5052191"/>
              <a:ext cx="4829982" cy="1132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b="1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성신여자대학교</a:t>
              </a:r>
              <a:endParaRPr lang="en-US" altLang="ko-KR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>
                <a:lnSpc>
                  <a:spcPct val="130000"/>
                </a:lnSpc>
              </a:pPr>
              <a:r>
                <a:rPr lang="ko-KR" altLang="en-US" b="1" dirty="0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경영학과</a:t>
              </a:r>
              <a:endParaRPr lang="en-US" altLang="ko-KR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  <a:p>
              <a:pPr>
                <a:lnSpc>
                  <a:spcPct val="130000"/>
                </a:lnSpc>
              </a:pPr>
              <a:r>
                <a:rPr lang="ko-KR" altLang="en-US" b="1" dirty="0" err="1">
                  <a:solidFill>
                    <a:schemeClr val="bg1"/>
                  </a:solidFill>
                  <a:latin typeface="G마켓 산스 TTF Light" panose="02000000000000000000" pitchFamily="2" charset="-127"/>
                  <a:ea typeface="G마켓 산스 TTF Light" panose="02000000000000000000" pitchFamily="2" charset="-127"/>
                </a:rPr>
                <a:t>김난영</a:t>
              </a:r>
              <a:endParaRPr lang="ko-KR" altLang="en-US" sz="1400" b="1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4B336F8A-7137-4E36-9BD6-345CDDFA5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373" y="418819"/>
            <a:ext cx="3500891" cy="140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196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2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44FDDEAC-2FE6-4BE2-8C13-62E9416E03F7}"/>
              </a:ext>
            </a:extLst>
          </p:cNvPr>
          <p:cNvSpPr txBox="1"/>
          <p:nvPr/>
        </p:nvSpPr>
        <p:spPr>
          <a:xfrm>
            <a:off x="550504" y="1231924"/>
            <a:ext cx="5710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선택 동기</a:t>
            </a: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660503" y="2138766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73632122-61CE-41A5-966F-79810B5AF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86" y="2434270"/>
            <a:ext cx="3417205" cy="3417205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6C4F517-7548-4EBD-B906-BD685895964C}"/>
              </a:ext>
            </a:extLst>
          </p:cNvPr>
          <p:cNvSpPr/>
          <p:nvPr/>
        </p:nvSpPr>
        <p:spPr>
          <a:xfrm>
            <a:off x="4800364" y="3429000"/>
            <a:ext cx="1810870" cy="8337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경영학과 대학순위 알아보자">
            <a:extLst>
              <a:ext uri="{FF2B5EF4-FFF2-40B4-BE49-F238E27FC236}">
                <a16:creationId xmlns:a16="http://schemas.microsoft.com/office/drawing/2014/main" id="{A2A65557-5FC7-45CD-8307-F0917F14A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9664" y="1878255"/>
            <a:ext cx="3730627" cy="3730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18991A6-03D1-4ADB-88E6-93350091D6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73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3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8306FBD2-69E6-4194-8D4F-F8FAB0D1853F}"/>
              </a:ext>
            </a:extLst>
          </p:cNvPr>
          <p:cNvCxnSpPr>
            <a:cxnSpLocks/>
          </p:cNvCxnSpPr>
          <p:nvPr/>
        </p:nvCxnSpPr>
        <p:spPr>
          <a:xfrm>
            <a:off x="660503" y="2138766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D4BBC3F-12F0-4C63-A445-08DACE28E344}"/>
              </a:ext>
            </a:extLst>
          </p:cNvPr>
          <p:cNvSpPr txBox="1"/>
          <p:nvPr/>
        </p:nvSpPr>
        <p:spPr>
          <a:xfrm>
            <a:off x="550504" y="1231924"/>
            <a:ext cx="5710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선택 동기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73511A-330F-4086-91E0-137802B5B2A0}"/>
              </a:ext>
            </a:extLst>
          </p:cNvPr>
          <p:cNvGrpSpPr/>
          <p:nvPr/>
        </p:nvGrpSpPr>
        <p:grpSpPr>
          <a:xfrm>
            <a:off x="605430" y="2251060"/>
            <a:ext cx="11190021" cy="4041160"/>
            <a:chOff x="605430" y="2588216"/>
            <a:chExt cx="11190021" cy="3006647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32764EF7-D017-4B0F-80E6-8F7087153A41}"/>
                </a:ext>
              </a:extLst>
            </p:cNvPr>
            <p:cNvGrpSpPr/>
            <p:nvPr/>
          </p:nvGrpSpPr>
          <p:grpSpPr>
            <a:xfrm>
              <a:off x="3077032" y="3708336"/>
              <a:ext cx="7580290" cy="1117216"/>
              <a:chOff x="2423480" y="2525328"/>
              <a:chExt cx="5364445" cy="790635"/>
            </a:xfrm>
          </p:grpSpPr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0C457A93-F707-4815-A36E-949A888F94E8}"/>
                  </a:ext>
                </a:extLst>
              </p:cNvPr>
              <p:cNvCxnSpPr>
                <a:cxnSpLocks/>
                <a:stCxn id="25" idx="6"/>
              </p:cNvCxnSpPr>
              <p:nvPr/>
            </p:nvCxnSpPr>
            <p:spPr>
              <a:xfrm>
                <a:off x="2423480" y="2607193"/>
                <a:ext cx="1325850" cy="472967"/>
              </a:xfrm>
              <a:prstGeom prst="lin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6D8EFB73-B628-4929-92C9-72296B5607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37013" y="2525328"/>
                <a:ext cx="1350089" cy="497436"/>
              </a:xfrm>
              <a:prstGeom prst="lin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DAE8A2B1-3069-4780-AE4A-188E44E86426}"/>
                  </a:ext>
                </a:extLst>
              </p:cNvPr>
              <p:cNvCxnSpPr/>
              <p:nvPr/>
            </p:nvCxnSpPr>
            <p:spPr>
              <a:xfrm flipH="1" flipV="1">
                <a:off x="5714937" y="2751492"/>
                <a:ext cx="2072988" cy="564471"/>
              </a:xfrm>
              <a:prstGeom prst="line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BB5C10AB-C82B-42AE-ADFE-D1CF5A756B29}"/>
                </a:ext>
              </a:extLst>
            </p:cNvPr>
            <p:cNvSpPr/>
            <p:nvPr/>
          </p:nvSpPr>
          <p:spPr>
            <a:xfrm>
              <a:off x="605430" y="2588216"/>
              <a:ext cx="2471601" cy="247160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139700" sx="102000" sy="102000" algn="ctr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1A00DFA7-5F2D-4F32-A9FE-3D9E55BB5E3C}"/>
                </a:ext>
              </a:extLst>
            </p:cNvPr>
            <p:cNvSpPr/>
            <p:nvPr/>
          </p:nvSpPr>
          <p:spPr>
            <a:xfrm>
              <a:off x="3745865" y="3199370"/>
              <a:ext cx="2370987" cy="2370987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139700" sx="102000" sy="102000" algn="ctr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1430B58-39DE-4C6C-B0A3-EB225A18823F}"/>
                </a:ext>
              </a:extLst>
            </p:cNvPr>
            <p:cNvSpPr/>
            <p:nvPr/>
          </p:nvSpPr>
          <p:spPr>
            <a:xfrm>
              <a:off x="6709186" y="2633697"/>
              <a:ext cx="2241705" cy="224170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139700" sx="102000" sy="102000" algn="ctr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BBE004FA-3B61-4B0E-AF89-641DEF0AD7D4}"/>
                </a:ext>
              </a:extLst>
            </p:cNvPr>
            <p:cNvSpPr/>
            <p:nvPr/>
          </p:nvSpPr>
          <p:spPr>
            <a:xfrm>
              <a:off x="9504953" y="3465022"/>
              <a:ext cx="2129842" cy="212984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85000"/>
                </a:schemeClr>
              </a:solidFill>
            </a:ln>
            <a:effectLst>
              <a:outerShdw blurRad="139700" sx="102000" sy="102000" algn="ctr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C6E7B90-3109-4320-A27F-E7A6FBE01CED}"/>
                </a:ext>
              </a:extLst>
            </p:cNvPr>
            <p:cNvSpPr txBox="1"/>
            <p:nvPr/>
          </p:nvSpPr>
          <p:spPr>
            <a:xfrm>
              <a:off x="648605" y="2725531"/>
              <a:ext cx="2386986" cy="494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b="1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알림이</a:t>
              </a:r>
              <a:endParaRPr lang="en-US" altLang="ko-KR" sz="2000" b="1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181805-EE29-4371-85E2-629D0EB45AE6}"/>
                </a:ext>
              </a:extLst>
            </p:cNvPr>
            <p:cNvSpPr txBox="1"/>
            <p:nvPr/>
          </p:nvSpPr>
          <p:spPr>
            <a:xfrm>
              <a:off x="3720012" y="3425774"/>
              <a:ext cx="2386986" cy="494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b="1" dirty="0" err="1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경영컨설턴트</a:t>
              </a:r>
              <a:endParaRPr lang="en-US" altLang="ko-KR" sz="2000" b="1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A687DFF-EA79-468C-9302-11C744A9313D}"/>
                </a:ext>
              </a:extLst>
            </p:cNvPr>
            <p:cNvSpPr txBox="1"/>
            <p:nvPr/>
          </p:nvSpPr>
          <p:spPr>
            <a:xfrm>
              <a:off x="6619620" y="2815016"/>
              <a:ext cx="2386986" cy="494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b="1" dirty="0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독서활동</a:t>
              </a:r>
              <a:endParaRPr lang="en-US" altLang="ko-KR" sz="2000" b="1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3D0F5A5-A87A-4CCF-9470-DDD01B423D92}"/>
                </a:ext>
              </a:extLst>
            </p:cNvPr>
            <p:cNvSpPr txBox="1"/>
            <p:nvPr/>
          </p:nvSpPr>
          <p:spPr>
            <a:xfrm>
              <a:off x="9408465" y="3604839"/>
              <a:ext cx="2386986" cy="494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b="1" dirty="0" err="1">
                  <a:solidFill>
                    <a:srgbClr val="391C72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세특</a:t>
              </a:r>
              <a:endParaRPr lang="en-US" altLang="ko-KR" sz="2000" b="1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1B33065C-6F68-4110-85C1-302BAD577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404" y="2980275"/>
            <a:ext cx="1596837" cy="2112083"/>
          </a:xfrm>
          <a:prstGeom prst="rect">
            <a:avLst/>
          </a:prstGeom>
        </p:spPr>
      </p:pic>
      <p:pic>
        <p:nvPicPr>
          <p:cNvPr id="2052" name="Picture 4" descr="문자 컨설턴트 제시 데이터 및 화면에 재무 보고서와 금융 컨설팅 개념 웹 배너 인포 그래픽 방문 페이지 웹 템플릿 평면 벡터 일러스트 레이...">
            <a:extLst>
              <a:ext uri="{FF2B5EF4-FFF2-40B4-BE49-F238E27FC236}">
                <a16:creationId xmlns:a16="http://schemas.microsoft.com/office/drawing/2014/main" id="{D78B6AA6-C465-4517-B220-35C9EA8108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33" b="14004"/>
          <a:stretch/>
        </p:blipFill>
        <p:spPr bwMode="auto">
          <a:xfrm>
            <a:off x="3957887" y="4002920"/>
            <a:ext cx="1946942" cy="1498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피터 드러커, 미래사회를 이끌어가는 기업가정신">
            <a:extLst>
              <a:ext uri="{FF2B5EF4-FFF2-40B4-BE49-F238E27FC236}">
                <a16:creationId xmlns:a16="http://schemas.microsoft.com/office/drawing/2014/main" id="{692C260B-A434-47FE-BA2C-0796C53D0C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6" r="14913"/>
          <a:stretch/>
        </p:blipFill>
        <p:spPr bwMode="auto">
          <a:xfrm>
            <a:off x="7064403" y="3052630"/>
            <a:ext cx="1560461" cy="177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[대입]생기부 자율활동">
            <a:extLst>
              <a:ext uri="{FF2B5EF4-FFF2-40B4-BE49-F238E27FC236}">
                <a16:creationId xmlns:a16="http://schemas.microsoft.com/office/drawing/2014/main" id="{75A3FC6D-8127-4058-AC2E-802059C75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1227" y="4199351"/>
            <a:ext cx="1612461" cy="1479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13FE5A8-11A6-4044-8D8A-34BCC75CA7AE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70EF84C4-9E5A-45C5-8A79-AEED1DDA92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40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4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44FDDEAC-2FE6-4BE2-8C13-62E9416E03F7}"/>
              </a:ext>
            </a:extLst>
          </p:cNvPr>
          <p:cNvSpPr txBox="1"/>
          <p:nvPr/>
        </p:nvSpPr>
        <p:spPr>
          <a:xfrm>
            <a:off x="550504" y="1231924"/>
            <a:ext cx="5710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경영학과</a:t>
            </a:r>
            <a:r>
              <a:rPr lang="en-US" altLang="ko-KR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?</a:t>
            </a:r>
            <a:endParaRPr lang="ko-KR" altLang="en-US" sz="3600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660503" y="2138766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2397A0D-830B-42D3-80BA-2E2ABC54B0D8}"/>
              </a:ext>
            </a:extLst>
          </p:cNvPr>
          <p:cNvSpPr txBox="1"/>
          <p:nvPr/>
        </p:nvSpPr>
        <p:spPr>
          <a:xfrm>
            <a:off x="550504" y="2676488"/>
            <a:ext cx="10887517" cy="2514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경영학</a:t>
            </a:r>
            <a:r>
              <a:rPr lang="en-US" altLang="ko-KR" sz="22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</a:t>
            </a:r>
            <a:r>
              <a:rPr lang="ko-KR" altLang="en-US" sz="22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사회 현상을 다루는 사회과학의 한 분야로 기업의 합리적인 운영과 </a:t>
            </a:r>
            <a:endParaRPr lang="en-US" altLang="ko-KR" sz="2200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altLang="ko-KR" sz="22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	 </a:t>
            </a:r>
            <a:r>
              <a:rPr lang="ko-KR" altLang="en-US" sz="22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전략적인</a:t>
            </a:r>
            <a:r>
              <a:rPr lang="en-US" altLang="ko-KR" sz="22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ko-KR" altLang="en-US" sz="22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경영을 연구하는 학문</a:t>
            </a:r>
            <a:r>
              <a:rPr lang="en-US" altLang="ko-KR" sz="22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.</a:t>
            </a:r>
          </a:p>
          <a:p>
            <a:endParaRPr lang="en-US" altLang="ko-KR" sz="2200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2200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2200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40000"/>
              </a:lnSpc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전문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경영인으로서의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역할을 충분히 해결해 나갈 수 있는 유능한 인재를 육성하고 있으며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창의력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지도력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적응력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문제해결 능력을 고루 갖출 수 있도록 사례연구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현장학습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기업분석 등을 중심으로 교육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D58EA01-114C-4E96-B178-ECD89C4FF1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439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5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44FDDEAC-2FE6-4BE2-8C13-62E9416E03F7}"/>
              </a:ext>
            </a:extLst>
          </p:cNvPr>
          <p:cNvSpPr txBox="1"/>
          <p:nvPr/>
        </p:nvSpPr>
        <p:spPr>
          <a:xfrm>
            <a:off x="550504" y="1044356"/>
            <a:ext cx="5710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경영학과</a:t>
            </a:r>
            <a:r>
              <a:rPr lang="en-US" altLang="ko-KR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교육과정</a:t>
            </a: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660503" y="1974644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F50E296-3FBF-4CAB-8E2E-8622297F0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26" y="2138766"/>
            <a:ext cx="10246450" cy="419846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926A909-4011-4501-9BD2-1A29A1134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61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6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582190" y="1468972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22ABB2-3099-4580-AC06-3637076BD00E}"/>
              </a:ext>
            </a:extLst>
          </p:cNvPr>
          <p:cNvSpPr txBox="1"/>
          <p:nvPr/>
        </p:nvSpPr>
        <p:spPr>
          <a:xfrm>
            <a:off x="456063" y="770091"/>
            <a:ext cx="9660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경영학과 교육과정 로드맵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60DC8D2-400E-4A9A-9E1D-308CD17A9A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5523"/>
          <a:stretch/>
        </p:blipFill>
        <p:spPr>
          <a:xfrm>
            <a:off x="774749" y="1521523"/>
            <a:ext cx="10033612" cy="481223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5450337-D7A3-43FB-8705-59DAC11A1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727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7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44FDDEAC-2FE6-4BE2-8C13-62E9416E03F7}"/>
              </a:ext>
            </a:extLst>
          </p:cNvPr>
          <p:cNvSpPr txBox="1"/>
          <p:nvPr/>
        </p:nvSpPr>
        <p:spPr>
          <a:xfrm>
            <a:off x="550504" y="1044356"/>
            <a:ext cx="5710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복수전공</a:t>
            </a:r>
            <a:r>
              <a:rPr lang="en-US" altLang="ko-KR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AI </a:t>
            </a:r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융합학부</a:t>
            </a:r>
          </a:p>
        </p:txBody>
      </p: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660503" y="1974644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6866B0C4-C5EC-453F-80C2-60A23C5EF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20" y="2134627"/>
            <a:ext cx="10378440" cy="32910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73D45B6-3CC9-44E2-827C-632D42FD7B2F}"/>
              </a:ext>
            </a:extLst>
          </p:cNvPr>
          <p:cNvSpPr txBox="1"/>
          <p:nvPr/>
        </p:nvSpPr>
        <p:spPr>
          <a:xfrm>
            <a:off x="657420" y="5585642"/>
            <a:ext cx="103784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컴퓨터와 </a:t>
            </a:r>
            <a:r>
              <a:rPr lang="en-US" altLang="ko-KR" sz="18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IT</a:t>
            </a:r>
            <a:r>
              <a:rPr lang="ko-KR" altLang="en-US" sz="18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기본 소양을 바탕에 두고</a:t>
            </a:r>
            <a:r>
              <a:rPr lang="en-US" altLang="ko-KR" sz="18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</a:t>
            </a:r>
            <a:r>
              <a:rPr lang="ko-KR" altLang="en-US" sz="18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딥러닝 이론과 최신 </a:t>
            </a:r>
            <a:r>
              <a:rPr lang="en-US" altLang="ko-KR" sz="18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AI</a:t>
            </a:r>
            <a:r>
              <a:rPr lang="ko-KR" altLang="en-US" sz="18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개발 방법론을 습득</a:t>
            </a:r>
            <a:r>
              <a:rPr lang="en-US" altLang="ko-KR" sz="18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.</a:t>
            </a:r>
          </a:p>
          <a:p>
            <a:r>
              <a:rPr lang="en-US" altLang="ko-KR" sz="18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I</a:t>
            </a:r>
            <a:r>
              <a:rPr lang="en-US" altLang="ko-KR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oT </a:t>
            </a:r>
            <a:r>
              <a:rPr lang="ko-KR" altLang="en-US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서비스 구현에 필요한 이론 및 기반 기술</a:t>
            </a:r>
            <a:r>
              <a:rPr lang="en-US" altLang="ko-KR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</a:t>
            </a:r>
            <a:r>
              <a:rPr lang="ko-KR" altLang="en-US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빅데이터의 수집 및 정제 등을 배운다</a:t>
            </a:r>
            <a:r>
              <a:rPr lang="en-US" altLang="ko-KR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.</a:t>
            </a:r>
            <a:endParaRPr lang="en-US" altLang="ko-KR" sz="1800" dirty="0">
              <a:solidFill>
                <a:srgbClr val="391C7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A2E2991-10E2-49E2-B823-B938723E1A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66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8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582190" y="1468972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22ABB2-3099-4580-AC06-3637076BD00E}"/>
              </a:ext>
            </a:extLst>
          </p:cNvPr>
          <p:cNvSpPr txBox="1"/>
          <p:nvPr/>
        </p:nvSpPr>
        <p:spPr>
          <a:xfrm>
            <a:off x="456063" y="770091"/>
            <a:ext cx="9660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복수전공</a:t>
            </a:r>
            <a:r>
              <a:rPr lang="en-US" altLang="ko-KR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AI </a:t>
            </a:r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융합학부 교육과정 로드맵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803F6DB-5B62-42F5-9538-AA38D52723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651" y="1447952"/>
            <a:ext cx="9771169" cy="496095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3FA862C-B0D2-4C5A-8DD6-589CA5081D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9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258A0A9-915C-47CE-9198-8733C22657D1}"/>
              </a:ext>
            </a:extLst>
          </p:cNvPr>
          <p:cNvCxnSpPr/>
          <p:nvPr/>
        </p:nvCxnSpPr>
        <p:spPr>
          <a:xfrm>
            <a:off x="385947" y="67590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EBBAE-AF84-4690-9005-D6DCE4DB63F8}"/>
              </a:ext>
            </a:extLst>
          </p:cNvPr>
          <p:cNvSpPr txBox="1"/>
          <p:nvPr/>
        </p:nvSpPr>
        <p:spPr>
          <a:xfrm>
            <a:off x="385947" y="264931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경복비즈니스 고등학교 멘토링 </a:t>
            </a:r>
            <a:r>
              <a:rPr lang="en-US" altLang="ko-KR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1400" dirty="0">
                <a:solidFill>
                  <a:srgbClr val="391C72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16F0B0-B76C-4AD0-8E94-BEB6705C3638}"/>
              </a:ext>
            </a:extLst>
          </p:cNvPr>
          <p:cNvSpPr txBox="1"/>
          <p:nvPr/>
        </p:nvSpPr>
        <p:spPr>
          <a:xfrm>
            <a:off x="7966509" y="264930"/>
            <a:ext cx="383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391C72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Page 9</a:t>
            </a:r>
            <a:endParaRPr lang="ko-KR" altLang="en-US" sz="1400" dirty="0">
              <a:solidFill>
                <a:srgbClr val="391C72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8045651-390A-4850-AC46-E01752BD0878}"/>
              </a:ext>
            </a:extLst>
          </p:cNvPr>
          <p:cNvCxnSpPr/>
          <p:nvPr/>
        </p:nvCxnSpPr>
        <p:spPr>
          <a:xfrm>
            <a:off x="385947" y="6440438"/>
            <a:ext cx="11420106" cy="0"/>
          </a:xfrm>
          <a:prstGeom prst="line">
            <a:avLst/>
          </a:prstGeom>
          <a:ln w="19050"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04A16B5-003E-40BD-8FFC-0E7C36943B4E}"/>
              </a:ext>
            </a:extLst>
          </p:cNvPr>
          <p:cNvCxnSpPr>
            <a:cxnSpLocks/>
          </p:cNvCxnSpPr>
          <p:nvPr/>
        </p:nvCxnSpPr>
        <p:spPr>
          <a:xfrm>
            <a:off x="582190" y="1468972"/>
            <a:ext cx="408879" cy="0"/>
          </a:xfrm>
          <a:prstGeom prst="line">
            <a:avLst/>
          </a:prstGeom>
          <a:ln>
            <a:solidFill>
              <a:srgbClr val="391C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22ABB2-3099-4580-AC06-3637076BD00E}"/>
              </a:ext>
            </a:extLst>
          </p:cNvPr>
          <p:cNvSpPr txBox="1"/>
          <p:nvPr/>
        </p:nvSpPr>
        <p:spPr>
          <a:xfrm>
            <a:off x="456063" y="770091"/>
            <a:ext cx="9660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복수전공</a:t>
            </a:r>
            <a:r>
              <a:rPr lang="en-US" altLang="ko-KR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AI </a:t>
            </a:r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융합학부 </a:t>
            </a:r>
            <a:r>
              <a:rPr lang="ko-KR" altLang="en-US" sz="3600" dirty="0" err="1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트랙별</a:t>
            </a:r>
            <a:r>
              <a:rPr lang="ko-KR" altLang="en-US" sz="3600" dirty="0">
                <a:solidFill>
                  <a:srgbClr val="391C7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교육과정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81BBF28-EC17-49FA-AF76-EEF84A9308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073"/>
          <a:stretch/>
        </p:blipFill>
        <p:spPr>
          <a:xfrm>
            <a:off x="1599781" y="1468972"/>
            <a:ext cx="7815278" cy="490577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51E4B26-992C-4336-A6AA-57719FACB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03" y="6333762"/>
            <a:ext cx="1463750" cy="58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465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330</Words>
  <Application>Microsoft Office PowerPoint</Application>
  <PresentationFormat>와이드스크린</PresentationFormat>
  <Paragraphs>79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G마켓 산스 TTF Bold</vt:lpstr>
      <vt:lpstr>G마켓 산스 TTF Light</vt:lpstr>
      <vt:lpstr>G마켓 산스 TTF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admin</cp:lastModifiedBy>
  <cp:revision>49</cp:revision>
  <dcterms:created xsi:type="dcterms:W3CDTF">2020-04-27T13:44:41Z</dcterms:created>
  <dcterms:modified xsi:type="dcterms:W3CDTF">2024-10-25T10:59:02Z</dcterms:modified>
</cp:coreProperties>
</file>

<file path=docProps/thumbnail.jpeg>
</file>